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FC76-698E-4A74-8C6E-29BD26679B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040F7-273B-4F44-9499-AC20FB87788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2545C-B238-47F2-8CDD-B4ACF46E9A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9E16C-394F-4572-B0FE-F43D02F183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1D825-8203-429B-8C3C-1847FE00DB0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EBDD8-92DF-46B4-A00D-893785E2873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8DD0-8C8A-4CB2-85FE-7609575992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46F6C-DF93-45CD-A26F-58554E8665F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340E3-4271-4A02-9C78-2F84BED7F77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DF28-24E0-4FDE-ADCD-0BD6B39F95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36D4A-61E8-411F-9639-349DDE35976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90F715-3DBA-49D7-B703-03FED68E6B14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ca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781800" cy="5181600"/>
          </a:xfrm>
          <a:prstGeom prst="rect">
            <a:avLst/>
          </a:prstGeom>
          <a:noFill/>
        </p:spPr>
      </p:pic>
      <p:pic>
        <p:nvPicPr>
          <p:cNvPr id="3075" name="Picture 3" descr="LgBUODial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752475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05000" y="0"/>
            <a:ext cx="5486400" cy="406400"/>
          </a:xfrm>
          <a:prstGeom prst="rect">
            <a:avLst/>
          </a:prstGeom>
          <a:solidFill>
            <a:srgbClr val="00776E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DFF1C7"/>
                </a:solidFill>
              </a:rPr>
              <a:t>BIBLIOTECA DE HUMANIDADES</a:t>
            </a:r>
          </a:p>
        </p:txBody>
      </p:sp>
      <p:pic>
        <p:nvPicPr>
          <p:cNvPr id="3077" name="Picture 5" descr="logosolouni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" cy="719138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800600" y="4724400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Entrada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4927600"/>
            <a:ext cx="4343400" cy="1930400"/>
          </a:xfrm>
          <a:prstGeom prst="rect">
            <a:avLst/>
          </a:prstGeom>
          <a:solidFill>
            <a:srgbClr val="DFF1C7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" sz="2000" b="1"/>
          </a:p>
          <a:p>
            <a:pPr algn="ctr"/>
            <a:r>
              <a:rPr lang="es-ES" sz="2000" b="1"/>
              <a:t>Horario al público:</a:t>
            </a:r>
          </a:p>
          <a:p>
            <a:pPr algn="ctr"/>
            <a:endParaRPr lang="es-ES" sz="2000" b="1"/>
          </a:p>
          <a:p>
            <a:pPr algn="ctr"/>
            <a:r>
              <a:rPr lang="es-ES" sz="2000" b="1"/>
              <a:t>De Lunes a Viernes de 8.30 a 21 h.</a:t>
            </a:r>
          </a:p>
          <a:p>
            <a:endParaRPr lang="es-ES" sz="2000" b="1"/>
          </a:p>
          <a:p>
            <a:endParaRPr lang="es-ES" sz="2000" b="1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267200" y="4495800"/>
            <a:ext cx="533400" cy="609600"/>
          </a:xfrm>
          <a:prstGeom prst="upArrow">
            <a:avLst>
              <a:gd name="adj1" fmla="val 50000"/>
              <a:gd name="adj2" fmla="val 28571"/>
            </a:avLst>
          </a:prstGeom>
          <a:solidFill>
            <a:srgbClr val="0077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 autoUpdateAnimBg="0" advAuto="0"/>
      <p:bldP spid="3079" grpId="0" animBg="1" autoUpdateAnimBg="0"/>
      <p:bldP spid="30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990600"/>
            <a:ext cx="82296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>
                <a:solidFill>
                  <a:schemeClr val="bg2"/>
                </a:solidFill>
              </a:rPr>
              <a:t>- Lectura en sala</a:t>
            </a:r>
          </a:p>
          <a:p>
            <a:endParaRPr lang="es-ES" sz="2400" b="1">
              <a:solidFill>
                <a:schemeClr val="bg2"/>
              </a:solidFill>
            </a:endParaRPr>
          </a:p>
          <a:p>
            <a:r>
              <a:rPr lang="es-ES" sz="2400" b="1">
                <a:solidFill>
                  <a:schemeClr val="bg2"/>
                </a:solidFill>
              </a:rPr>
              <a:t>- Préstamo</a:t>
            </a:r>
          </a:p>
          <a:p>
            <a:endParaRPr lang="es-ES" sz="2400" b="1">
              <a:solidFill>
                <a:schemeClr val="bg2"/>
              </a:solidFill>
            </a:endParaRPr>
          </a:p>
          <a:p>
            <a:r>
              <a:rPr lang="es-ES" sz="2400" b="1">
                <a:solidFill>
                  <a:schemeClr val="bg2"/>
                </a:solidFill>
              </a:rPr>
              <a:t>- Consulta de catálogo</a:t>
            </a:r>
          </a:p>
          <a:p>
            <a:endParaRPr lang="es-ES" sz="2400" b="1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es-ES" sz="2400" b="1">
                <a:solidFill>
                  <a:schemeClr val="bg2"/>
                </a:solidFill>
              </a:rPr>
              <a:t>Información bibliográfica y Referencia</a:t>
            </a:r>
          </a:p>
          <a:p>
            <a:endParaRPr lang="es-ES" sz="2400" b="1">
              <a:solidFill>
                <a:schemeClr val="bg2"/>
              </a:solidFill>
            </a:endParaRPr>
          </a:p>
          <a:p>
            <a:r>
              <a:rPr lang="es-ES" sz="2400" b="1">
                <a:solidFill>
                  <a:schemeClr val="bg2"/>
                </a:solidFill>
              </a:rPr>
              <a:t>- Consulta de bases de datos</a:t>
            </a:r>
          </a:p>
          <a:p>
            <a:endParaRPr lang="es-ES" sz="2400" b="1">
              <a:solidFill>
                <a:schemeClr val="bg2"/>
              </a:solidFill>
            </a:endParaRPr>
          </a:p>
          <a:p>
            <a:r>
              <a:rPr lang="es-ES" sz="2400" b="1">
                <a:solidFill>
                  <a:schemeClr val="bg2"/>
                </a:solidFill>
              </a:rPr>
              <a:t>                     - Atención personalizada</a:t>
            </a:r>
          </a:p>
          <a:p>
            <a:endParaRPr lang="es-ES" sz="2400" b="1">
              <a:solidFill>
                <a:schemeClr val="bg2"/>
              </a:solidFill>
            </a:endParaRPr>
          </a:p>
          <a:p>
            <a:r>
              <a:rPr lang="es-ES" sz="2400" b="1">
                <a:solidFill>
                  <a:schemeClr val="bg2"/>
                </a:solidFill>
              </a:rPr>
              <a:t>                         - Formación de usuarios</a:t>
            </a:r>
          </a:p>
          <a:p>
            <a:endParaRPr lang="es-ES" sz="2400" b="1">
              <a:solidFill>
                <a:schemeClr val="bg2"/>
              </a:solidFill>
            </a:endParaRPr>
          </a:p>
          <a:p>
            <a:r>
              <a:rPr lang="es-ES" sz="2400" b="1">
                <a:solidFill>
                  <a:schemeClr val="bg2"/>
                </a:solidFill>
              </a:rPr>
              <a:t>                             - Préstamo interbibliotecario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0" y="533400"/>
            <a:ext cx="3352800" cy="376238"/>
          </a:xfrm>
          <a:prstGeom prst="rect">
            <a:avLst/>
          </a:prstGeom>
          <a:solidFill>
            <a:srgbClr val="E6EFE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333300"/>
                </a:solidFill>
              </a:rPr>
              <a:t>SERVICIOS AL PÚBLICO</a:t>
            </a:r>
          </a:p>
        </p:txBody>
      </p:sp>
      <p:pic>
        <p:nvPicPr>
          <p:cNvPr id="4100" name="Picture 4" descr="BD066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29200"/>
            <a:ext cx="1905000" cy="1766888"/>
          </a:xfrm>
          <a:prstGeom prst="rect">
            <a:avLst/>
          </a:prstGeom>
          <a:noFill/>
        </p:spPr>
      </p:pic>
      <p:pic>
        <p:nvPicPr>
          <p:cNvPr id="4101" name="Picture 5" descr="servici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325" y="1752600"/>
            <a:ext cx="3368675" cy="3810000"/>
          </a:xfrm>
          <a:prstGeom prst="rect">
            <a:avLst/>
          </a:prstGeom>
          <a:noFill/>
        </p:spPr>
      </p:pic>
      <p:pic>
        <p:nvPicPr>
          <p:cNvPr id="4102" name="Picture 6" descr="LgBUODial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0"/>
            <a:ext cx="1447800" cy="752475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52600" y="0"/>
            <a:ext cx="5486400" cy="406400"/>
          </a:xfrm>
          <a:prstGeom prst="rect">
            <a:avLst/>
          </a:prstGeom>
          <a:solidFill>
            <a:srgbClr val="00776E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DFF1C7"/>
                </a:solidFill>
              </a:rPr>
              <a:t>BIBLIOTECA DE HUMANIDADES</a:t>
            </a:r>
          </a:p>
        </p:txBody>
      </p:sp>
      <p:pic>
        <p:nvPicPr>
          <p:cNvPr id="4104" name="Picture 8" descr="logosolouniov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2000" cy="719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UMANIDADESB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"/>
            <a:ext cx="3989388" cy="66294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086600" y="464820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 i="1"/>
              <a:t>Entrada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943600" y="31083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 i="1"/>
              <a:t>Catálogos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943600" y="3733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 i="1"/>
              <a:t>Información y préstamo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5410200" y="39624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362200" y="457200"/>
            <a:ext cx="4419600" cy="406400"/>
          </a:xfrm>
          <a:prstGeom prst="rect">
            <a:avLst/>
          </a:prstGeom>
          <a:solidFill>
            <a:srgbClr val="E6EFE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333300"/>
                </a:solidFill>
              </a:rPr>
              <a:t>ACCESO E INFORMACIÓN</a:t>
            </a:r>
          </a:p>
        </p:txBody>
      </p:sp>
      <p:pic>
        <p:nvPicPr>
          <p:cNvPr id="5130" name="Picture 10" descr="LgBUODial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752475"/>
          </a:xfrm>
          <a:prstGeom prst="rect">
            <a:avLst/>
          </a:prstGeom>
          <a:noFill/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 rot="19500000">
            <a:off x="6616700" y="4443413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77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752600" y="0"/>
            <a:ext cx="5486400" cy="406400"/>
          </a:xfrm>
          <a:prstGeom prst="rect">
            <a:avLst/>
          </a:prstGeom>
          <a:solidFill>
            <a:srgbClr val="00776E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DFF1C7"/>
                </a:solidFill>
              </a:rPr>
              <a:t>BIBLIOTECA DE HUMANIDADES</a:t>
            </a:r>
          </a:p>
        </p:txBody>
      </p:sp>
      <p:pic>
        <p:nvPicPr>
          <p:cNvPr id="5133" name="Picture 13" descr="logosolouni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" cy="719138"/>
          </a:xfrm>
          <a:prstGeom prst="rect">
            <a:avLst/>
          </a:prstGeom>
          <a:noFill/>
        </p:spPr>
      </p:pic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572000" y="49530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i="1"/>
              <a:t>Referencia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572000" y="58674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i="1"/>
              <a:t>Dirección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638800" y="60960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5181600" y="3352800"/>
            <a:ext cx="762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1000"/>
      <p:bldP spid="5124" grpId="0" build="p" autoUpdateAnimBg="0" advAuto="1000"/>
      <p:bldP spid="5125" grpId="0" build="p" autoUpdateAnimBg="0" advAuto="1000"/>
      <p:bldP spid="5126" grpId="0" animBg="1"/>
      <p:bldP spid="5131" grpId="0" animBg="1"/>
      <p:bldP spid="5134" grpId="0" build="p" autoUpdateAnimBg="0" advAuto="1000"/>
      <p:bldP spid="5135" grpId="0" build="p" autoUpdateAnimBg="0" advAuto="1000"/>
      <p:bldP spid="5136" grpId="0" animBg="1"/>
      <p:bldP spid="51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UMANIDAD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175" y="838200"/>
            <a:ext cx="3548063" cy="60198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638800" y="2286000"/>
            <a:ext cx="218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/>
              <a:t>Sala de Revistas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10200" y="5334000"/>
            <a:ext cx="3346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/>
              <a:t>Sala I: Filosofía, Ciencias Sociales y Ciencias Puras y Aplicadas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29000" y="5486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/>
              <a:t>122</a:t>
            </a:r>
            <a:r>
              <a:rPr lang="es-ES" sz="2000"/>
              <a:t> </a:t>
            </a:r>
            <a:r>
              <a:rPr lang="es-ES" sz="2000" b="1"/>
              <a:t>plazas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66800" y="457200"/>
            <a:ext cx="6477000" cy="376238"/>
          </a:xfrm>
          <a:prstGeom prst="rect">
            <a:avLst/>
          </a:prstGeom>
          <a:solidFill>
            <a:srgbClr val="E6EFE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333300"/>
                </a:solidFill>
              </a:rPr>
              <a:t>PLANTA 1ª. SALA DE LECTURA Y SALA DE REVISTAS</a:t>
            </a:r>
          </a:p>
        </p:txBody>
      </p:sp>
      <p:pic>
        <p:nvPicPr>
          <p:cNvPr id="6151" name="Picture 7" descr="LgBUODial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447800" cy="752475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52600" y="0"/>
            <a:ext cx="5486400" cy="406400"/>
          </a:xfrm>
          <a:prstGeom prst="rect">
            <a:avLst/>
          </a:prstGeom>
          <a:solidFill>
            <a:srgbClr val="00776E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DFF1C7"/>
                </a:solidFill>
              </a:rPr>
              <a:t>BIBLIOTECA DE HUMANIDADES</a:t>
            </a:r>
          </a:p>
        </p:txBody>
      </p:sp>
      <p:pic>
        <p:nvPicPr>
          <p:cNvPr id="6153" name="Picture 9" descr="logosolouni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" cy="719138"/>
          </a:xfrm>
          <a:prstGeom prst="rect">
            <a:avLst/>
          </a:prstGeom>
          <a:noFill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 rot="2400000">
            <a:off x="3810000" y="342900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 i="1"/>
              <a:t>Entrada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514600" y="43434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i="1"/>
              <a:t>Catálogos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657600" y="4572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505200" y="3124200"/>
            <a:ext cx="457200" cy="3048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962400" y="1295400"/>
            <a:ext cx="304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i="1"/>
              <a:t>Lectores de microformas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572000" y="2667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/>
              <a:t>66</a:t>
            </a:r>
            <a:r>
              <a:rPr lang="es-ES" sz="2000"/>
              <a:t> </a:t>
            </a:r>
            <a:r>
              <a:rPr lang="es-ES" sz="2000" b="1"/>
              <a:t>plazas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486400" y="38862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/>
              <a:t>Fotocopiadora</a:t>
            </a: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4800600" y="40386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 advAuto="1000"/>
      <p:bldP spid="6149" grpId="0" build="p" autoUpdateAnimBg="0" advAuto="1000"/>
      <p:bldP spid="6154" grpId="0" build="p" autoUpdateAnimBg="0" advAuto="0"/>
      <p:bldP spid="6155" grpId="0" build="p" autoUpdateAnimBg="0" advAuto="1000"/>
      <p:bldP spid="6156" grpId="0" animBg="1"/>
      <p:bldP spid="6157" grpId="0" animBg="1"/>
      <p:bldP spid="6158" grpId="0" build="p" autoUpdateAnimBg="0" advAuto="1000"/>
      <p:bldP spid="6159" grpId="0" build="p" autoUpdateAnimBg="0" advAuto="1000"/>
      <p:bldP spid="6160" grpId="0" build="p" autoUpdateAnimBg="0" advAuto="1000"/>
      <p:bldP spid="6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gBUODial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752475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52600" y="0"/>
            <a:ext cx="5486400" cy="406400"/>
          </a:xfrm>
          <a:prstGeom prst="rect">
            <a:avLst/>
          </a:prstGeom>
          <a:solidFill>
            <a:srgbClr val="00776E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DFF1C7"/>
                </a:solidFill>
              </a:rPr>
              <a:t>BIBLIOTECA DE HUMANIDADES</a:t>
            </a:r>
          </a:p>
        </p:txBody>
      </p:sp>
      <p:pic>
        <p:nvPicPr>
          <p:cNvPr id="7172" name="Picture 4" descr="logosolouni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719138"/>
          </a:xfrm>
          <a:prstGeom prst="rect">
            <a:avLst/>
          </a:prstGeom>
          <a:noFill/>
        </p:spPr>
      </p:pic>
      <p:pic>
        <p:nvPicPr>
          <p:cNvPr id="7173" name="Picture 5" descr="HUMANIDADE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25" y="762000"/>
            <a:ext cx="3587750" cy="6096000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324600" y="19812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/>
              <a:t>Sala III: Geografía, Historia y Arte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410200" y="5334000"/>
            <a:ext cx="334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/>
              <a:t>Sala II: Filología y Literatura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29000" y="5486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/>
              <a:t>116</a:t>
            </a:r>
            <a:r>
              <a:rPr lang="es-ES" sz="2000"/>
              <a:t> </a:t>
            </a:r>
            <a:r>
              <a:rPr lang="es-ES" sz="2000" b="1"/>
              <a:t>plazas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2400000">
            <a:off x="4006850" y="342900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 i="1"/>
              <a:t>Entrada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667000" y="44196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i="1"/>
              <a:t>Catálogos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810000" y="4572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3352800" y="3124200"/>
            <a:ext cx="609600" cy="3048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267200" y="1905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/>
              <a:t>116</a:t>
            </a:r>
            <a:r>
              <a:rPr lang="es-ES" sz="2000"/>
              <a:t> </a:t>
            </a:r>
            <a:r>
              <a:rPr lang="es-ES" sz="2000" b="1"/>
              <a:t>plazas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57800" y="38862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/>
              <a:t>Fotocopiadora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4800600" y="41148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066800" y="457200"/>
            <a:ext cx="6477000" cy="376238"/>
          </a:xfrm>
          <a:prstGeom prst="rect">
            <a:avLst/>
          </a:prstGeom>
          <a:solidFill>
            <a:srgbClr val="E6EFE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333300"/>
                </a:solidFill>
              </a:rPr>
              <a:t>PLANTA 2ª. SALAS DE LECTURA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 autoUpdateAnimBg="0" advAuto="1000"/>
      <p:bldP spid="7175" grpId="0" build="p" autoUpdateAnimBg="0" advAuto="1000"/>
      <p:bldP spid="7176" grpId="0" build="p" autoUpdateAnimBg="0" advAuto="1000"/>
      <p:bldP spid="7177" grpId="0" build="p" autoUpdateAnimBg="0" advAuto="1000"/>
      <p:bldP spid="7178" grpId="0" build="p" autoUpdateAnimBg="0" advAuto="1000"/>
      <p:bldP spid="7179" grpId="0" animBg="1"/>
      <p:bldP spid="7180" grpId="0" animBg="1"/>
      <p:bldP spid="7181" grpId="0" build="p" autoUpdateAnimBg="0" advAuto="1000"/>
      <p:bldP spid="7182" grpId="0" build="p" autoUpdateAnimBg="0" advAuto="1000"/>
      <p:bldP spid="7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229600" cy="711200"/>
          </a:xfrm>
          <a:prstGeom prst="rect">
            <a:avLst/>
          </a:prstGeom>
          <a:solidFill>
            <a:srgbClr val="E6EFE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333300"/>
                </a:solidFill>
              </a:rPr>
              <a:t>ORDENACIÓN DE COLECCIONES Y SEÑALIZACIÓN:</a:t>
            </a:r>
          </a:p>
          <a:p>
            <a:pPr algn="ctr"/>
            <a:r>
              <a:rPr lang="es-ES" sz="2000" b="1">
                <a:solidFill>
                  <a:srgbClr val="333300"/>
                </a:solidFill>
              </a:rPr>
              <a:t> La C.D.U (Clasificación Decimal Universal)</a:t>
            </a:r>
          </a:p>
        </p:txBody>
      </p:sp>
      <p:pic>
        <p:nvPicPr>
          <p:cNvPr id="8195" name="Picture 3" descr="LgBUODial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752475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52600" y="0"/>
            <a:ext cx="5486400" cy="406400"/>
          </a:xfrm>
          <a:prstGeom prst="rect">
            <a:avLst/>
          </a:prstGeom>
          <a:solidFill>
            <a:srgbClr val="00776E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DFF1C7"/>
                </a:solidFill>
              </a:rPr>
              <a:t>BIBLIOTECA DE HUMANIDADES</a:t>
            </a:r>
          </a:p>
        </p:txBody>
      </p:sp>
      <p:pic>
        <p:nvPicPr>
          <p:cNvPr id="8197" name="Picture 5" descr="logosolouni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719138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57400" y="6172200"/>
            <a:ext cx="612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 b="1">
                <a:solidFill>
                  <a:srgbClr val="5F5F5F"/>
                </a:solidFill>
              </a:rPr>
              <a:t>Números auxiliares, ejemplos: (03)   “19”   (461.2)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81000" y="2057400"/>
            <a:ext cx="83820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>
                <a:solidFill>
                  <a:srgbClr val="5F5F5F"/>
                </a:solidFill>
              </a:rPr>
              <a:t>0. Generalidades. Documentación. Bibliografía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>
                <a:solidFill>
                  <a:srgbClr val="5F5F5F"/>
                </a:solidFill>
              </a:rPr>
              <a:t>1. Filosofía. Psicología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>
                <a:solidFill>
                  <a:srgbClr val="5F5F5F"/>
                </a:solidFill>
              </a:rPr>
              <a:t>2. Religión. Teología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>
                <a:solidFill>
                  <a:srgbClr val="5F5F5F"/>
                </a:solidFill>
              </a:rPr>
              <a:t>3. Ciencias sociales. Política. Educación. Economía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>
                <a:solidFill>
                  <a:srgbClr val="5F5F5F"/>
                </a:solidFill>
              </a:rPr>
              <a:t>5. Matemáticas. Ciencias naturales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>
                <a:solidFill>
                  <a:srgbClr val="5F5F5F"/>
                </a:solidFill>
              </a:rPr>
              <a:t>6. Ciencias aplicadas. Medicina. Técnica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>
                <a:solidFill>
                  <a:srgbClr val="5F5F5F"/>
                </a:solidFill>
              </a:rPr>
              <a:t>7. Bellas artes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>
                <a:solidFill>
                  <a:srgbClr val="5F5F5F"/>
                </a:solidFill>
              </a:rPr>
              <a:t>8. Lingüística. Filología. Literatura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>
                <a:solidFill>
                  <a:srgbClr val="5F5F5F"/>
                </a:solidFill>
              </a:rPr>
              <a:t>9. Geografía. Biografías. Historia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gBUODial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75247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57400" y="3286125"/>
            <a:ext cx="5791200" cy="35718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5F5F5F"/>
                </a:solidFill>
                <a:latin typeface="Times New Roman" charset="0"/>
              </a:rPr>
              <a:t>80 Lingüística</a:t>
            </a:r>
          </a:p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5F5F5F"/>
                </a:solidFill>
                <a:latin typeface="Times New Roman" charset="0"/>
              </a:rPr>
              <a:t>	</a:t>
            </a:r>
            <a:r>
              <a:rPr lang="es-ES" sz="2400">
                <a:solidFill>
                  <a:srgbClr val="5F5F5F"/>
                </a:solidFill>
                <a:latin typeface="Times New Roman" charset="0"/>
              </a:rPr>
              <a:t>806	Lenguas ibéricas</a:t>
            </a:r>
          </a:p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5F5F5F"/>
                </a:solidFill>
                <a:latin typeface="Times New Roman" charset="0"/>
              </a:rPr>
              <a:t>		</a:t>
            </a:r>
            <a:r>
              <a:rPr lang="es-ES" sz="2400" b="1" i="1">
                <a:solidFill>
                  <a:srgbClr val="5F5F5F"/>
                </a:solidFill>
                <a:latin typeface="Times New Roman" charset="0"/>
              </a:rPr>
              <a:t>806.0	Lengua española</a:t>
            </a:r>
          </a:p>
          <a:p>
            <a:pPr>
              <a:spcBef>
                <a:spcPct val="50000"/>
              </a:spcBef>
            </a:pPr>
            <a:r>
              <a:rPr lang="es-ES" sz="2000" b="1" i="1">
                <a:solidFill>
                  <a:srgbClr val="5F5F5F"/>
                </a:solidFill>
                <a:latin typeface="Times New Roman" charset="0"/>
              </a:rPr>
              <a:t>			806.0-1 Ortografía</a:t>
            </a:r>
          </a:p>
          <a:p>
            <a:pPr>
              <a:spcBef>
                <a:spcPct val="50000"/>
              </a:spcBef>
            </a:pPr>
            <a:r>
              <a:rPr lang="es-ES" sz="2000" b="1" i="1">
                <a:solidFill>
                  <a:srgbClr val="5F5F5F"/>
                </a:solidFill>
                <a:latin typeface="Times New Roman" charset="0"/>
              </a:rPr>
              <a:t>			806.0-3 Lexicología</a:t>
            </a:r>
          </a:p>
          <a:p>
            <a:pPr>
              <a:spcBef>
                <a:spcPct val="50000"/>
              </a:spcBef>
            </a:pPr>
            <a:r>
              <a:rPr lang="es-ES" sz="2000" b="1" i="1">
                <a:solidFill>
                  <a:srgbClr val="5F5F5F"/>
                </a:solidFill>
                <a:latin typeface="Times New Roman" charset="0"/>
              </a:rPr>
              <a:t>	</a:t>
            </a:r>
            <a:r>
              <a:rPr lang="es-ES" sz="2400" b="1" i="1">
                <a:solidFill>
                  <a:srgbClr val="5F5F5F"/>
                </a:solidFill>
                <a:latin typeface="Times New Roman" charset="0"/>
              </a:rPr>
              <a:t>806.90	Portugués</a:t>
            </a:r>
          </a:p>
          <a:p>
            <a:pPr>
              <a:spcBef>
                <a:spcPct val="50000"/>
              </a:spcBef>
            </a:pPr>
            <a:r>
              <a:rPr lang="es-ES" sz="2000" b="1" i="1">
                <a:solidFill>
                  <a:srgbClr val="5F5F5F"/>
                </a:solidFill>
                <a:latin typeface="Times New Roman" charset="0"/>
              </a:rPr>
              <a:t>	</a:t>
            </a:r>
            <a:r>
              <a:rPr lang="es-ES" sz="2400" b="1" i="1">
                <a:solidFill>
                  <a:srgbClr val="5F5F5F"/>
                </a:solidFill>
                <a:latin typeface="Times New Roman" charset="0"/>
              </a:rPr>
              <a:t>806.99	Gallego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1676400" cy="376238"/>
          </a:xfrm>
          <a:prstGeom prst="rect">
            <a:avLst/>
          </a:prstGeom>
          <a:solidFill>
            <a:srgbClr val="E6EFE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5F5F5F"/>
                </a:solidFill>
              </a:rPr>
              <a:t>Ejemplo 1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1676400" cy="376238"/>
          </a:xfrm>
          <a:prstGeom prst="rect">
            <a:avLst/>
          </a:prstGeom>
          <a:solidFill>
            <a:srgbClr val="E6EFE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5F5F5F"/>
                </a:solidFill>
              </a:rPr>
              <a:t>Ejemplo 2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05000" y="1524000"/>
            <a:ext cx="6858000" cy="164782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400" b="1">
                <a:solidFill>
                  <a:srgbClr val="5F5F5F"/>
                </a:solidFill>
                <a:latin typeface="Times New Roman" charset="0"/>
              </a:rPr>
              <a:t>7.033 Arte medieval</a:t>
            </a:r>
          </a:p>
          <a:p>
            <a:pPr>
              <a:spcBef>
                <a:spcPct val="20000"/>
              </a:spcBef>
            </a:pPr>
            <a:r>
              <a:rPr lang="es-ES" sz="2400">
                <a:solidFill>
                  <a:srgbClr val="5F5F5F"/>
                </a:solidFill>
                <a:latin typeface="Times New Roman" charset="0"/>
              </a:rPr>
              <a:t>	7.033/46 Arte medieval español</a:t>
            </a:r>
          </a:p>
          <a:p>
            <a:pPr>
              <a:spcBef>
                <a:spcPct val="20000"/>
              </a:spcBef>
            </a:pPr>
            <a:r>
              <a:rPr lang="es-ES" sz="2400">
                <a:solidFill>
                  <a:srgbClr val="5F5F5F"/>
                </a:solidFill>
                <a:latin typeface="Times New Roman" charset="0"/>
              </a:rPr>
              <a:t>		</a:t>
            </a:r>
            <a:r>
              <a:rPr lang="es-ES" sz="2400" b="1" i="1">
                <a:solidFill>
                  <a:srgbClr val="5F5F5F"/>
                </a:solidFill>
                <a:latin typeface="Times New Roman" charset="0"/>
              </a:rPr>
              <a:t>7.033/461.2 Arte medieval asturiano</a:t>
            </a:r>
          </a:p>
          <a:p>
            <a:endParaRPr lang="es-ES" sz="20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685800"/>
            <a:ext cx="8229600" cy="711200"/>
          </a:xfrm>
          <a:prstGeom prst="rect">
            <a:avLst/>
          </a:prstGeom>
          <a:solidFill>
            <a:srgbClr val="E6EFE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333300"/>
                </a:solidFill>
              </a:rPr>
              <a:t>ORDENACIÓN DE COLECCIONES Y SEÑALIZACIÓN:</a:t>
            </a:r>
          </a:p>
          <a:p>
            <a:pPr algn="ctr"/>
            <a:r>
              <a:rPr lang="es-ES" sz="2000" b="1">
                <a:solidFill>
                  <a:srgbClr val="333300"/>
                </a:solidFill>
              </a:rPr>
              <a:t> La C.D.U (Clasificación Decimal Universal)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52600" y="0"/>
            <a:ext cx="5486400" cy="406400"/>
          </a:xfrm>
          <a:prstGeom prst="rect">
            <a:avLst/>
          </a:prstGeom>
          <a:solidFill>
            <a:srgbClr val="00776E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DFF1C7"/>
                </a:solidFill>
              </a:rPr>
              <a:t>BIBLIOTECA DE HUMANIDADES</a:t>
            </a:r>
          </a:p>
        </p:txBody>
      </p:sp>
      <p:pic>
        <p:nvPicPr>
          <p:cNvPr id="9225" name="Picture 9" descr="logosolouni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7191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81400" y="1981200"/>
            <a:ext cx="2514600" cy="2209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00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938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b="1"/>
              <a:t>HG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267200" y="2819400"/>
            <a:ext cx="860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200" b="1"/>
              <a:t>860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191000" y="36576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/>
              <a:t>Alas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5029200" y="2362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239000" y="2057400"/>
            <a:ext cx="1582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/>
              <a:t>Fondos libre</a:t>
            </a:r>
          </a:p>
          <a:p>
            <a:r>
              <a:rPr lang="es-ES" sz="2000"/>
              <a:t>acceso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105400" y="3200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239000" y="2971800"/>
            <a:ext cx="161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/>
              <a:t>Clasificación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105400" y="3962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527925" y="48117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00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467600" y="37338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/>
              <a:t>Autor</a:t>
            </a:r>
          </a:p>
        </p:txBody>
      </p:sp>
      <p:pic>
        <p:nvPicPr>
          <p:cNvPr id="10253" name="Picture 13" descr="LgBUODial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752475"/>
          </a:xfrm>
          <a:prstGeom prst="rect">
            <a:avLst/>
          </a:prstGeom>
          <a:noFill/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81000" y="914400"/>
            <a:ext cx="8229600" cy="711200"/>
          </a:xfrm>
          <a:prstGeom prst="rect">
            <a:avLst/>
          </a:prstGeom>
          <a:solidFill>
            <a:srgbClr val="E6EFE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333300"/>
                </a:solidFill>
              </a:rPr>
              <a:t>ORDENACIÓN DE COLECCIONES Y SEÑALIZACIÓN:</a:t>
            </a:r>
          </a:p>
          <a:p>
            <a:pPr algn="ctr"/>
            <a:r>
              <a:rPr lang="es-ES" sz="2000" b="1">
                <a:solidFill>
                  <a:srgbClr val="333300"/>
                </a:solidFill>
              </a:rPr>
              <a:t> </a:t>
            </a:r>
            <a:r>
              <a:rPr lang="es-ES" b="1">
                <a:solidFill>
                  <a:srgbClr val="333300"/>
                </a:solidFill>
              </a:rPr>
              <a:t>TEJUELOS Y SIGNATURAS</a:t>
            </a:r>
          </a:p>
        </p:txBody>
      </p:sp>
      <p:pic>
        <p:nvPicPr>
          <p:cNvPr id="10255" name="Picture 15" descr="tejuel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1828800"/>
            <a:ext cx="2209800" cy="2209800"/>
          </a:xfrm>
          <a:prstGeom prst="rect">
            <a:avLst/>
          </a:prstGeom>
          <a:noFill/>
        </p:spPr>
      </p:pic>
      <p:sp>
        <p:nvSpPr>
          <p:cNvPr id="10256" name="AutoShape 16"/>
          <p:cNvSpPr>
            <a:spLocks noChangeArrowheads="1"/>
          </p:cNvSpPr>
          <p:nvPr/>
        </p:nvSpPr>
        <p:spPr bwMode="auto">
          <a:xfrm rot="5400000">
            <a:off x="2324100" y="3086100"/>
            <a:ext cx="457200" cy="1447800"/>
          </a:xfrm>
          <a:prstGeom prst="upArrow">
            <a:avLst>
              <a:gd name="adj1" fmla="val 50000"/>
              <a:gd name="adj2" fmla="val 79167"/>
            </a:avLst>
          </a:prstGeom>
          <a:solidFill>
            <a:srgbClr val="0077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0" y="4572000"/>
            <a:ext cx="9144000" cy="396875"/>
          </a:xfrm>
          <a:prstGeom prst="rect">
            <a:avLst/>
          </a:prstGeom>
          <a:solidFill>
            <a:srgbClr val="E6EFE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5F5F5F"/>
                </a:solidFill>
              </a:rPr>
              <a:t>Las colección del depósito tiene una CDU sencilla y  un  nº currens:</a:t>
            </a:r>
            <a:endParaRPr lang="es-ES" b="1">
              <a:solidFill>
                <a:srgbClr val="5F5F5F"/>
              </a:solidFill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81000" y="5334000"/>
            <a:ext cx="2819400" cy="1196975"/>
          </a:xfrm>
          <a:prstGeom prst="rect">
            <a:avLst/>
          </a:prstGeom>
          <a:solidFill>
            <a:srgbClr val="DFF1C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 b="1"/>
              <a:t>H </a:t>
            </a:r>
          </a:p>
          <a:p>
            <a:pPr algn="ctr"/>
            <a:r>
              <a:rPr lang="es-ES" sz="2400" b="1"/>
              <a:t>396 </a:t>
            </a:r>
          </a:p>
          <a:p>
            <a:pPr algn="ctr"/>
            <a:r>
              <a:rPr lang="es-ES" sz="2400" b="1"/>
              <a:t>25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2209800" y="5486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3400" y="5334000"/>
            <a:ext cx="193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/>
              <a:t>Fondo depósito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2209800" y="5867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267200" y="5715000"/>
            <a:ext cx="161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/>
              <a:t>Clasificación</a:t>
            </a: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209800" y="6248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343400" y="60960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/>
              <a:t>Nº currens, nº de orden dentro del grupo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752600" y="0"/>
            <a:ext cx="5486400" cy="406400"/>
          </a:xfrm>
          <a:prstGeom prst="rect">
            <a:avLst/>
          </a:prstGeom>
          <a:solidFill>
            <a:srgbClr val="00776E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DFF1C7"/>
                </a:solidFill>
              </a:rPr>
              <a:t>BIBLIOTECA DE HUMANIDADES</a:t>
            </a:r>
          </a:p>
        </p:txBody>
      </p:sp>
      <p:pic>
        <p:nvPicPr>
          <p:cNvPr id="10266" name="Picture 26" descr="logosolouni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" cy="719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autoUpdateAnimBg="0"/>
      <p:bldP spid="10244" grpId="0" autoUpdateAnimBg="0"/>
      <p:bldP spid="10245" grpId="0" autoUpdateAnimBg="0"/>
      <p:bldP spid="10246" grpId="0" animBg="1"/>
      <p:bldP spid="10247" grpId="0" autoUpdateAnimBg="0"/>
      <p:bldP spid="10248" grpId="0" animBg="1"/>
      <p:bldP spid="10249" grpId="0" autoUpdateAnimBg="0"/>
      <p:bldP spid="10250" grpId="0" animBg="1"/>
      <p:bldP spid="10252" grpId="0" autoUpdateAnimBg="0"/>
      <p:bldP spid="10256" grpId="0" animBg="1"/>
      <p:bldP spid="10257" grpId="0" animBg="1" autoUpdateAnimBg="0"/>
      <p:bldP spid="10258" grpId="0" animBg="1" autoUpdateAnimBg="0"/>
      <p:bldP spid="10259" grpId="0" animBg="1"/>
      <p:bldP spid="10260" grpId="0" autoUpdateAnimBg="0"/>
      <p:bldP spid="10261" grpId="0" animBg="1"/>
      <p:bldP spid="10262" grpId="0" autoUpdateAnimBg="0"/>
      <p:bldP spid="10263" grpId="0" animBg="1"/>
      <p:bldP spid="10264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303</Words>
  <Application>Microsoft Office PowerPoint</Application>
  <PresentationFormat>Presentación en pantalla (4:3)</PresentationFormat>
  <Paragraphs>94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**</dc:creator>
  <cp:lastModifiedBy>marcosq</cp:lastModifiedBy>
  <cp:revision>2</cp:revision>
  <dcterms:created xsi:type="dcterms:W3CDTF">2010-05-03T12:52:12Z</dcterms:created>
  <dcterms:modified xsi:type="dcterms:W3CDTF">2010-07-29T08:14:39Z</dcterms:modified>
</cp:coreProperties>
</file>