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0080625" cy="7021513"/>
  <p:notesSz cx="6797675" cy="98726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663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3277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991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6555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331949" algn="l" defTabSz="9327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98338" algn="l" defTabSz="9327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64728" algn="l" defTabSz="9327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731118" algn="l" defTabSz="9327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A861"/>
    <a:srgbClr val="FF6600"/>
    <a:srgbClr val="FF99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932" y="96"/>
      </p:cViewPr>
      <p:guideLst>
        <p:guide orient="horz" pos="221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181222"/>
            <a:ext cx="8568531" cy="150507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3978857"/>
            <a:ext cx="7056438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6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2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9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1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8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64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31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F15E-5CAA-4B2D-8AC2-ED52813EA296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BA9AC-E7C5-445C-AEE1-36B3160FED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4A570-45A0-4A6F-AF3C-BFAA64A33708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B0A5-6667-4520-AADF-DF1A31879E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281188"/>
            <a:ext cx="2268141" cy="599104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281188"/>
            <a:ext cx="6636411" cy="599104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FCE34-1017-40E0-99E7-D6554AF5E061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B53B-417B-4681-BEA1-B033A53098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12D93-622A-46FC-B2F1-4EDA31ACEA27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33196-F78B-42B7-AE3D-199D65E79A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511974"/>
            <a:ext cx="8568531" cy="1394550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2976018"/>
            <a:ext cx="8568531" cy="15359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63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2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9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655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319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983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647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311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70D7F-8E78-4DE3-8AB6-B6255F53EAAF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B6022-78A9-427C-BE50-A473EC40CF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638355"/>
            <a:ext cx="4452276" cy="463387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638355"/>
            <a:ext cx="4452276" cy="463387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F3E22-FCB1-421A-AE84-44E4245456BB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D6F5-6760-4A41-8DB4-5C971DF436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571714"/>
            <a:ext cx="4454026" cy="655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390" indent="0">
              <a:buNone/>
              <a:defRPr sz="2000" b="1"/>
            </a:lvl2pPr>
            <a:lvl3pPr marL="932779" indent="0">
              <a:buNone/>
              <a:defRPr sz="1800" b="1"/>
            </a:lvl3pPr>
            <a:lvl4pPr marL="1399169" indent="0">
              <a:buNone/>
              <a:defRPr sz="1600" b="1"/>
            </a:lvl4pPr>
            <a:lvl5pPr marL="1865559" indent="0">
              <a:buNone/>
              <a:defRPr sz="1600" b="1"/>
            </a:lvl5pPr>
            <a:lvl6pPr marL="2331949" indent="0">
              <a:buNone/>
              <a:defRPr sz="1600" b="1"/>
            </a:lvl6pPr>
            <a:lvl7pPr marL="2798338" indent="0">
              <a:buNone/>
              <a:defRPr sz="1600" b="1"/>
            </a:lvl7pPr>
            <a:lvl8pPr marL="3264728" indent="0">
              <a:buNone/>
              <a:defRPr sz="1600" b="1"/>
            </a:lvl8pPr>
            <a:lvl9pPr marL="3731118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226730"/>
            <a:ext cx="4454026" cy="40454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571714"/>
            <a:ext cx="4455777" cy="655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390" indent="0">
              <a:buNone/>
              <a:defRPr sz="2000" b="1"/>
            </a:lvl2pPr>
            <a:lvl3pPr marL="932779" indent="0">
              <a:buNone/>
              <a:defRPr sz="1800" b="1"/>
            </a:lvl3pPr>
            <a:lvl4pPr marL="1399169" indent="0">
              <a:buNone/>
              <a:defRPr sz="1600" b="1"/>
            </a:lvl4pPr>
            <a:lvl5pPr marL="1865559" indent="0">
              <a:buNone/>
              <a:defRPr sz="1600" b="1"/>
            </a:lvl5pPr>
            <a:lvl6pPr marL="2331949" indent="0">
              <a:buNone/>
              <a:defRPr sz="1600" b="1"/>
            </a:lvl6pPr>
            <a:lvl7pPr marL="2798338" indent="0">
              <a:buNone/>
              <a:defRPr sz="1600" b="1"/>
            </a:lvl7pPr>
            <a:lvl8pPr marL="3264728" indent="0">
              <a:buNone/>
              <a:defRPr sz="1600" b="1"/>
            </a:lvl8pPr>
            <a:lvl9pPr marL="3731118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226730"/>
            <a:ext cx="4455777" cy="40454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3A6A2-9642-439B-B28E-54434EB3493E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5DB17-DCF0-4B96-BAA3-526BC527BA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32384-C6BA-4A84-B1A2-EA2FBD3A7E73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994EB-A45F-4135-8F91-8CC93250B3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6AE5B-F272-46B0-A28E-28EBD8A61C27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0A215-784C-4663-BDF1-86D7AB41B9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1" y="279560"/>
            <a:ext cx="3316456" cy="11897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279562"/>
            <a:ext cx="5635349" cy="599266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1" y="1469318"/>
            <a:ext cx="3316456" cy="4802910"/>
          </a:xfrm>
        </p:spPr>
        <p:txBody>
          <a:bodyPr/>
          <a:lstStyle>
            <a:lvl1pPr marL="0" indent="0">
              <a:buNone/>
              <a:defRPr sz="1400"/>
            </a:lvl1pPr>
            <a:lvl2pPr marL="466390" indent="0">
              <a:buNone/>
              <a:defRPr sz="1200"/>
            </a:lvl2pPr>
            <a:lvl3pPr marL="932779" indent="0">
              <a:buNone/>
              <a:defRPr sz="1000"/>
            </a:lvl3pPr>
            <a:lvl4pPr marL="1399169" indent="0">
              <a:buNone/>
              <a:defRPr sz="900"/>
            </a:lvl4pPr>
            <a:lvl5pPr marL="1865559" indent="0">
              <a:buNone/>
              <a:defRPr sz="900"/>
            </a:lvl5pPr>
            <a:lvl6pPr marL="2331949" indent="0">
              <a:buNone/>
              <a:defRPr sz="900"/>
            </a:lvl6pPr>
            <a:lvl7pPr marL="2798338" indent="0">
              <a:buNone/>
              <a:defRPr sz="900"/>
            </a:lvl7pPr>
            <a:lvl8pPr marL="3264728" indent="0">
              <a:buNone/>
              <a:defRPr sz="900"/>
            </a:lvl8pPr>
            <a:lvl9pPr marL="3731118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CC842-E061-4D0D-8824-9FC0FEFFEF3F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D5E2C-27E4-4AB1-89D0-8589250018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4915059"/>
            <a:ext cx="6048375" cy="5802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27385"/>
            <a:ext cx="6048375" cy="4212908"/>
          </a:xfrm>
        </p:spPr>
        <p:txBody>
          <a:bodyPr rtlCol="0">
            <a:normAutofit/>
          </a:bodyPr>
          <a:lstStyle>
            <a:lvl1pPr marL="0" indent="0">
              <a:buNone/>
              <a:defRPr sz="3300"/>
            </a:lvl1pPr>
            <a:lvl2pPr marL="466390" indent="0">
              <a:buNone/>
              <a:defRPr sz="2900"/>
            </a:lvl2pPr>
            <a:lvl3pPr marL="932779" indent="0">
              <a:buNone/>
              <a:defRPr sz="2400"/>
            </a:lvl3pPr>
            <a:lvl4pPr marL="1399169" indent="0">
              <a:buNone/>
              <a:defRPr sz="2000"/>
            </a:lvl4pPr>
            <a:lvl5pPr marL="1865559" indent="0">
              <a:buNone/>
              <a:defRPr sz="2000"/>
            </a:lvl5pPr>
            <a:lvl6pPr marL="2331949" indent="0">
              <a:buNone/>
              <a:defRPr sz="2000"/>
            </a:lvl6pPr>
            <a:lvl7pPr marL="2798338" indent="0">
              <a:buNone/>
              <a:defRPr sz="2000"/>
            </a:lvl7pPr>
            <a:lvl8pPr marL="3264728" indent="0">
              <a:buNone/>
              <a:defRPr sz="2000"/>
            </a:lvl8pPr>
            <a:lvl9pPr marL="3731118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495310"/>
            <a:ext cx="6048375" cy="824052"/>
          </a:xfrm>
        </p:spPr>
        <p:txBody>
          <a:bodyPr/>
          <a:lstStyle>
            <a:lvl1pPr marL="0" indent="0">
              <a:buNone/>
              <a:defRPr sz="1400"/>
            </a:lvl1pPr>
            <a:lvl2pPr marL="466390" indent="0">
              <a:buNone/>
              <a:defRPr sz="1200"/>
            </a:lvl2pPr>
            <a:lvl3pPr marL="932779" indent="0">
              <a:buNone/>
              <a:defRPr sz="1000"/>
            </a:lvl3pPr>
            <a:lvl4pPr marL="1399169" indent="0">
              <a:buNone/>
              <a:defRPr sz="900"/>
            </a:lvl4pPr>
            <a:lvl5pPr marL="1865559" indent="0">
              <a:buNone/>
              <a:defRPr sz="900"/>
            </a:lvl5pPr>
            <a:lvl6pPr marL="2331949" indent="0">
              <a:buNone/>
              <a:defRPr sz="900"/>
            </a:lvl6pPr>
            <a:lvl7pPr marL="2798338" indent="0">
              <a:buNone/>
              <a:defRPr sz="900"/>
            </a:lvl7pPr>
            <a:lvl8pPr marL="3264728" indent="0">
              <a:buNone/>
              <a:defRPr sz="900"/>
            </a:lvl8pPr>
            <a:lvl9pPr marL="3731118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23E69-2A9D-4537-A5AD-D964DE344797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59B86-5C2D-48CB-9612-21A6FEA615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504031" y="281186"/>
            <a:ext cx="9072563" cy="117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8" tIns="46639" rIns="93278" bIns="466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04031" y="1638355"/>
            <a:ext cx="9072563" cy="46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8" tIns="46639" rIns="93278" bIns="46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6507904"/>
            <a:ext cx="2352146" cy="373831"/>
          </a:xfrm>
          <a:prstGeom prst="rect">
            <a:avLst/>
          </a:prstGeom>
        </p:spPr>
        <p:txBody>
          <a:bodyPr vert="horz" lIns="93278" tIns="46639" rIns="93278" bIns="4663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E03FB9-9D2F-45EE-B58C-3BF9EE9EBA8D}" type="datetimeFigureOut">
              <a:rPr lang="es-ES"/>
              <a:pPr>
                <a:defRPr/>
              </a:pPr>
              <a:t>03/05/2023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6507904"/>
            <a:ext cx="3192198" cy="373831"/>
          </a:xfrm>
          <a:prstGeom prst="rect">
            <a:avLst/>
          </a:prstGeom>
        </p:spPr>
        <p:txBody>
          <a:bodyPr vert="horz" lIns="93278" tIns="46639" rIns="93278" bIns="4663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6507904"/>
            <a:ext cx="2352146" cy="373831"/>
          </a:xfrm>
          <a:prstGeom prst="rect">
            <a:avLst/>
          </a:prstGeom>
        </p:spPr>
        <p:txBody>
          <a:bodyPr vert="horz" lIns="93278" tIns="46639" rIns="93278" bIns="4663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98E113-7937-4FE5-B2A2-B1F12CACE8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66390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32779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99169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65559" algn="ctr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9792" indent="-349792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7883" indent="-291494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65974" indent="-23319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364" indent="-233195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754" indent="-233195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5143" indent="-233195" algn="l" defTabSz="9327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533" indent="-233195" algn="l" defTabSz="9327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923" indent="-233195" algn="l" defTabSz="9327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313" indent="-233195" algn="l" defTabSz="9327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90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79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69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559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949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338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728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118" algn="l" defTabSz="932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77680" y="465040"/>
            <a:ext cx="925543" cy="4420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DM1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69248" y="1188076"/>
            <a:ext cx="925543" cy="4857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HM1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877679" y="1961800"/>
            <a:ext cx="917112" cy="4437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M1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2065738" y="1961800"/>
            <a:ext cx="1060710" cy="4437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M2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3327419" y="1961800"/>
            <a:ext cx="992812" cy="4437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M3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877679" y="2772848"/>
            <a:ext cx="917112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IMI1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065738" y="2772848"/>
            <a:ext cx="1030358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IMI2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3327419" y="2772848"/>
            <a:ext cx="992812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IMI3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877679" y="3570895"/>
            <a:ext cx="917112" cy="44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EE1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2065738" y="3570895"/>
            <a:ext cx="1030358" cy="44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EE2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3327419" y="3570895"/>
            <a:ext cx="992812" cy="44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EE3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1552405" y="903889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3774465" y="912046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1310859" y="2415901"/>
            <a:ext cx="0" cy="360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3818797" y="2415901"/>
            <a:ext cx="0" cy="360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1309081" y="3216569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3818797" y="3230491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1" name="70 Rectángulo"/>
          <p:cNvSpPr/>
          <p:nvPr/>
        </p:nvSpPr>
        <p:spPr>
          <a:xfrm>
            <a:off x="877680" y="4395709"/>
            <a:ext cx="917111" cy="44209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DC1</a:t>
            </a:r>
          </a:p>
        </p:txBody>
      </p:sp>
      <p:sp>
        <p:nvSpPr>
          <p:cNvPr id="72" name="71 Rectángulo"/>
          <p:cNvSpPr/>
          <p:nvPr/>
        </p:nvSpPr>
        <p:spPr>
          <a:xfrm>
            <a:off x="877680" y="4984950"/>
            <a:ext cx="907431" cy="44209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IEC1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877679" y="5648094"/>
            <a:ext cx="907432" cy="44372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HS1</a:t>
            </a:r>
          </a:p>
        </p:txBody>
      </p:sp>
      <p:sp>
        <p:nvSpPr>
          <p:cNvPr id="74" name="73 Rectángulo"/>
          <p:cNvSpPr/>
          <p:nvPr/>
        </p:nvSpPr>
        <p:spPr>
          <a:xfrm>
            <a:off x="877680" y="6312860"/>
            <a:ext cx="907431" cy="4420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TD1</a:t>
            </a:r>
          </a:p>
        </p:txBody>
      </p:sp>
      <p:cxnSp>
        <p:nvCxnSpPr>
          <p:cNvPr id="76" name="75 Conector recto"/>
          <p:cNvCxnSpPr/>
          <p:nvPr/>
        </p:nvCxnSpPr>
        <p:spPr>
          <a:xfrm>
            <a:off x="2823034" y="2413635"/>
            <a:ext cx="0" cy="360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2826715" y="3224687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1309084" y="1682226"/>
            <a:ext cx="0" cy="27957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 flipH="1">
            <a:off x="2823034" y="1673798"/>
            <a:ext cx="0" cy="288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1314295" y="4023573"/>
            <a:ext cx="0" cy="360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>
            <a:off x="1627601" y="4840950"/>
            <a:ext cx="0" cy="144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106 Conector recto"/>
          <p:cNvCxnSpPr/>
          <p:nvPr/>
        </p:nvCxnSpPr>
        <p:spPr>
          <a:xfrm>
            <a:off x="1627601" y="5427045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107 Conector recto"/>
          <p:cNvCxnSpPr/>
          <p:nvPr/>
        </p:nvCxnSpPr>
        <p:spPr>
          <a:xfrm>
            <a:off x="1627601" y="6091812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108 Conector recto"/>
          <p:cNvCxnSpPr/>
          <p:nvPr/>
        </p:nvCxnSpPr>
        <p:spPr>
          <a:xfrm>
            <a:off x="1142356" y="4023573"/>
            <a:ext cx="0" cy="360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109 Conector recto"/>
          <p:cNvCxnSpPr/>
          <p:nvPr/>
        </p:nvCxnSpPr>
        <p:spPr>
          <a:xfrm>
            <a:off x="1162821" y="4847887"/>
            <a:ext cx="0" cy="144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110 Conector recto"/>
          <p:cNvCxnSpPr/>
          <p:nvPr/>
        </p:nvCxnSpPr>
        <p:spPr>
          <a:xfrm>
            <a:off x="1149822" y="5427045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111 Conector recto"/>
          <p:cNvCxnSpPr/>
          <p:nvPr/>
        </p:nvCxnSpPr>
        <p:spPr>
          <a:xfrm>
            <a:off x="1149822" y="6091812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5040314" y="5132703"/>
            <a:ext cx="1032564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5040314" y="5575053"/>
            <a:ext cx="1032564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5040314" y="4764079"/>
            <a:ext cx="1032564" cy="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390" name="131 CuadroTexto"/>
          <p:cNvSpPr txBox="1">
            <a:spLocks noChangeArrowheads="1"/>
          </p:cNvSpPr>
          <p:nvPr/>
        </p:nvSpPr>
        <p:spPr bwMode="auto">
          <a:xfrm>
            <a:off x="6151686" y="4469180"/>
            <a:ext cx="3493216" cy="3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78" tIns="46639" rIns="93278" bIns="46639">
            <a:spAutoFit/>
          </a:bodyPr>
          <a:lstStyle/>
          <a:p>
            <a:r>
              <a:rPr lang="es-ES" b="1" dirty="0">
                <a:solidFill>
                  <a:srgbClr val="CC3300"/>
                </a:solidFill>
                <a:latin typeface="Calibri" pitchFamily="34" charset="0"/>
              </a:rPr>
              <a:t>Grado en ADE y Economía</a:t>
            </a:r>
          </a:p>
        </p:txBody>
      </p:sp>
      <p:sp>
        <p:nvSpPr>
          <p:cNvPr id="13391" name="132 CuadroTexto"/>
          <p:cNvSpPr txBox="1">
            <a:spLocks noChangeArrowheads="1"/>
          </p:cNvSpPr>
          <p:nvPr/>
        </p:nvSpPr>
        <p:spPr bwMode="auto">
          <a:xfrm>
            <a:off x="6151687" y="4911530"/>
            <a:ext cx="3769733" cy="378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78" tIns="46639" rIns="93278" bIns="46639">
            <a:spAutoFit/>
          </a:bodyPr>
          <a:lstStyle/>
          <a:p>
            <a:r>
              <a:rPr lang="es-ES" b="1" dirty="0">
                <a:latin typeface="Calibri" pitchFamily="34" charset="0"/>
              </a:rPr>
              <a:t>Grado en Contabilidad y Finanzas</a:t>
            </a:r>
          </a:p>
        </p:txBody>
      </p:sp>
      <p:sp>
        <p:nvSpPr>
          <p:cNvPr id="134" name="133 CuadroTexto"/>
          <p:cNvSpPr txBox="1"/>
          <p:nvPr/>
        </p:nvSpPr>
        <p:spPr>
          <a:xfrm>
            <a:off x="6151687" y="5280155"/>
            <a:ext cx="3769733" cy="661518"/>
          </a:xfrm>
          <a:prstGeom prst="rect">
            <a:avLst/>
          </a:prstGeom>
          <a:noFill/>
        </p:spPr>
        <p:txBody>
          <a:bodyPr lIns="93278" tIns="46639" rIns="93278" bIns="4663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Grado en Relaciones Laborales y Recursos Humanos</a:t>
            </a:r>
          </a:p>
        </p:txBody>
      </p:sp>
      <p:sp>
        <p:nvSpPr>
          <p:cNvPr id="84" name="83 Rectángulo redondeado"/>
          <p:cNvSpPr/>
          <p:nvPr/>
        </p:nvSpPr>
        <p:spPr>
          <a:xfrm>
            <a:off x="2937711" y="3294796"/>
            <a:ext cx="316770" cy="211510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rgbClr val="CC3300"/>
                </a:solidFill>
              </a:rPr>
              <a:t>A2</a:t>
            </a:r>
          </a:p>
        </p:txBody>
      </p:sp>
      <p:sp>
        <p:nvSpPr>
          <p:cNvPr id="86" name="85 Rectángulo redondeado"/>
          <p:cNvSpPr/>
          <p:nvPr/>
        </p:nvSpPr>
        <p:spPr>
          <a:xfrm>
            <a:off x="4001711" y="3304809"/>
            <a:ext cx="318520" cy="221048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rgbClr val="CC3300"/>
                </a:solidFill>
              </a:rPr>
              <a:t>A3</a:t>
            </a:r>
            <a:endParaRPr lang="es-ES" dirty="0">
              <a:solidFill>
                <a:srgbClr val="CC3300"/>
              </a:solidFill>
            </a:endParaRPr>
          </a:p>
        </p:txBody>
      </p:sp>
      <p:sp>
        <p:nvSpPr>
          <p:cNvPr id="87" name="86 Rectángulo redondeado"/>
          <p:cNvSpPr/>
          <p:nvPr/>
        </p:nvSpPr>
        <p:spPr>
          <a:xfrm>
            <a:off x="6012939" y="3279949"/>
            <a:ext cx="316770" cy="221048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rgbClr val="CC3300"/>
                </a:solidFill>
              </a:rPr>
              <a:t>A4</a:t>
            </a:r>
            <a:endParaRPr lang="es-ES" dirty="0">
              <a:solidFill>
                <a:srgbClr val="CC3300"/>
              </a:solidFill>
            </a:endParaRPr>
          </a:p>
        </p:txBody>
      </p:sp>
      <p:sp>
        <p:nvSpPr>
          <p:cNvPr id="90" name="89 Rectángulo redondeado"/>
          <p:cNvSpPr/>
          <p:nvPr/>
        </p:nvSpPr>
        <p:spPr>
          <a:xfrm>
            <a:off x="1393145" y="4084309"/>
            <a:ext cx="318520" cy="2210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93" name="92 Rectángulo redondeado"/>
          <p:cNvSpPr/>
          <p:nvPr/>
        </p:nvSpPr>
        <p:spPr>
          <a:xfrm>
            <a:off x="719295" y="4073127"/>
            <a:ext cx="316769" cy="22104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R1</a:t>
            </a:r>
          </a:p>
        </p:txBody>
      </p:sp>
      <p:sp>
        <p:nvSpPr>
          <p:cNvPr id="94" name="93 Rectángulo redondeado"/>
          <p:cNvSpPr/>
          <p:nvPr/>
        </p:nvSpPr>
        <p:spPr>
          <a:xfrm>
            <a:off x="5040314" y="4469180"/>
            <a:ext cx="317536" cy="221175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rgbClr val="CC3300"/>
                </a:solidFill>
              </a:rPr>
              <a:t>A</a:t>
            </a:r>
            <a:endParaRPr lang="es-ES" dirty="0">
              <a:solidFill>
                <a:srgbClr val="CC3300"/>
              </a:solidFill>
            </a:endParaRPr>
          </a:p>
        </p:txBody>
      </p:sp>
      <p:sp>
        <p:nvSpPr>
          <p:cNvPr id="95" name="94 Rectángulo redondeado"/>
          <p:cNvSpPr/>
          <p:nvPr/>
        </p:nvSpPr>
        <p:spPr>
          <a:xfrm>
            <a:off x="5040313" y="5280153"/>
            <a:ext cx="317536" cy="221175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R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6" name="95 Rectángulo redondeado"/>
          <p:cNvSpPr/>
          <p:nvPr/>
        </p:nvSpPr>
        <p:spPr>
          <a:xfrm>
            <a:off x="5040313" y="4837804"/>
            <a:ext cx="317536" cy="2211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506734" y="2418695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2519936" y="3239323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1559510" y="2413635"/>
            <a:ext cx="0" cy="360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1567155" y="3224687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3" name="102 Rectángulo redondeado"/>
          <p:cNvSpPr/>
          <p:nvPr/>
        </p:nvSpPr>
        <p:spPr>
          <a:xfrm>
            <a:off x="2667455" y="4129502"/>
            <a:ext cx="318520" cy="2210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04" name="103 Rectángulo redondeado"/>
          <p:cNvSpPr/>
          <p:nvPr/>
        </p:nvSpPr>
        <p:spPr>
          <a:xfrm>
            <a:off x="1907353" y="4093049"/>
            <a:ext cx="316770" cy="22104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R2</a:t>
            </a:r>
          </a:p>
        </p:txBody>
      </p:sp>
      <p:cxnSp>
        <p:nvCxnSpPr>
          <p:cNvPr id="92" name="91 Conector recto"/>
          <p:cNvCxnSpPr/>
          <p:nvPr/>
        </p:nvCxnSpPr>
        <p:spPr>
          <a:xfrm>
            <a:off x="1552405" y="1696012"/>
            <a:ext cx="0" cy="252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2489160" y="1673798"/>
            <a:ext cx="0" cy="288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5" name="104 Rectángulo redondeado"/>
          <p:cNvSpPr/>
          <p:nvPr/>
        </p:nvSpPr>
        <p:spPr>
          <a:xfrm>
            <a:off x="1695074" y="3284940"/>
            <a:ext cx="316770" cy="221048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rgbClr val="CC3300"/>
                </a:solidFill>
              </a:rPr>
              <a:t>A1</a:t>
            </a:r>
            <a:endParaRPr lang="es-ES" dirty="0">
              <a:solidFill>
                <a:srgbClr val="CC3300"/>
              </a:solidFill>
            </a:endParaRPr>
          </a:p>
        </p:txBody>
      </p:sp>
      <p:sp>
        <p:nvSpPr>
          <p:cNvPr id="113" name="98 Título"/>
          <p:cNvSpPr>
            <a:spLocks noGrp="1"/>
          </p:cNvSpPr>
          <p:nvPr/>
        </p:nvSpPr>
        <p:spPr bwMode="auto">
          <a:xfrm>
            <a:off x="2540282" y="6165157"/>
            <a:ext cx="7314748" cy="589799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3278" tIns="46639" rIns="93278" bIns="46639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Primer semestre – Líneas horarias de la mañana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14" name="98 Título"/>
          <p:cNvSpPr>
            <a:spLocks noGrp="1"/>
          </p:cNvSpPr>
          <p:nvPr/>
        </p:nvSpPr>
        <p:spPr bwMode="auto">
          <a:xfrm>
            <a:off x="2548769" y="6091126"/>
            <a:ext cx="3007827" cy="2211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3278" tIns="46639" rIns="93278" bIns="46639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b="1" dirty="0" smtClean="0">
                <a:solidFill>
                  <a:schemeClr val="bg1"/>
                </a:solidFill>
              </a:rPr>
              <a:t>Facultad de Economía y Empresa     </a:t>
            </a:r>
            <a:r>
              <a:rPr lang="es-ES" sz="1000" b="1" dirty="0" smtClean="0">
                <a:solidFill>
                  <a:schemeClr val="bg1"/>
                </a:solidFill>
              </a:rPr>
              <a:t>2023-2024 </a:t>
            </a:r>
            <a:r>
              <a:rPr lang="es-ES" sz="1000" b="1" dirty="0" smtClean="0">
                <a:solidFill>
                  <a:schemeClr val="bg1"/>
                </a:solidFill>
              </a:rPr>
              <a:t>-1º curso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118" name="5 Rectángulo"/>
          <p:cNvSpPr/>
          <p:nvPr/>
        </p:nvSpPr>
        <p:spPr>
          <a:xfrm>
            <a:off x="2065739" y="439496"/>
            <a:ext cx="3897153" cy="44328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DM 2-3-4A – DM 2-3-4B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9" name="9 Rectángulo"/>
          <p:cNvSpPr/>
          <p:nvPr/>
        </p:nvSpPr>
        <p:spPr>
          <a:xfrm>
            <a:off x="4971456" y="1177801"/>
            <a:ext cx="991436" cy="4420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HM 4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20" name="39 Conector recto"/>
          <p:cNvCxnSpPr/>
          <p:nvPr/>
        </p:nvCxnSpPr>
        <p:spPr>
          <a:xfrm>
            <a:off x="5429662" y="893689"/>
            <a:ext cx="0" cy="288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39 Conector recto"/>
          <p:cNvCxnSpPr/>
          <p:nvPr/>
        </p:nvCxnSpPr>
        <p:spPr>
          <a:xfrm>
            <a:off x="3815959" y="1696012"/>
            <a:ext cx="0" cy="252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>
            <a:off x="2830804" y="903889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8" name="127 Rectángulo"/>
          <p:cNvSpPr/>
          <p:nvPr/>
        </p:nvSpPr>
        <p:spPr>
          <a:xfrm>
            <a:off x="4982806" y="1934757"/>
            <a:ext cx="908077" cy="47115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M4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2" name="131 Rectángulo"/>
          <p:cNvSpPr/>
          <p:nvPr/>
        </p:nvSpPr>
        <p:spPr>
          <a:xfrm>
            <a:off x="4971456" y="2773243"/>
            <a:ext cx="919428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IMI4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3" name="132 Rectángulo"/>
          <p:cNvSpPr/>
          <p:nvPr/>
        </p:nvSpPr>
        <p:spPr>
          <a:xfrm>
            <a:off x="4971456" y="3571290"/>
            <a:ext cx="919428" cy="44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EE4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135" name="134 Conector recto"/>
          <p:cNvCxnSpPr/>
          <p:nvPr/>
        </p:nvCxnSpPr>
        <p:spPr>
          <a:xfrm>
            <a:off x="5448122" y="2413635"/>
            <a:ext cx="0" cy="360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5447486" y="3216964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7" name="39 Conector recto"/>
          <p:cNvCxnSpPr/>
          <p:nvPr/>
        </p:nvCxnSpPr>
        <p:spPr>
          <a:xfrm>
            <a:off x="5447486" y="1619896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013274" y="4764079"/>
            <a:ext cx="262829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/>
                </a:solidFill>
              </a:rPr>
              <a:t>DM</a:t>
            </a:r>
            <a:r>
              <a:rPr lang="es-ES" sz="800" dirty="0" smtClean="0"/>
              <a:t>.- Introducción al Derecho Patrimonial, Civil y Mercantil</a:t>
            </a:r>
          </a:p>
          <a:p>
            <a:r>
              <a:rPr lang="es-ES" sz="800" b="1" dirty="0" smtClean="0"/>
              <a:t>HM</a:t>
            </a:r>
            <a:r>
              <a:rPr lang="es-ES" sz="800" dirty="0" smtClean="0"/>
              <a:t>.- Historia Económica Mundial</a:t>
            </a:r>
          </a:p>
          <a:p>
            <a:r>
              <a:rPr lang="es-ES" sz="800" b="1" dirty="0" smtClean="0"/>
              <a:t>M</a:t>
            </a:r>
            <a:r>
              <a:rPr lang="es-ES" sz="800" dirty="0" smtClean="0"/>
              <a:t>.- Matemáticas</a:t>
            </a:r>
          </a:p>
          <a:p>
            <a:r>
              <a:rPr lang="es-ES" sz="800" b="1" dirty="0" smtClean="0"/>
              <a:t>IMI</a:t>
            </a:r>
            <a:r>
              <a:rPr lang="es-ES" sz="800" dirty="0" smtClean="0"/>
              <a:t>.- Introducción a la Microeconomía</a:t>
            </a:r>
          </a:p>
          <a:p>
            <a:r>
              <a:rPr lang="es-ES" sz="800" b="1" dirty="0" smtClean="0"/>
              <a:t>EE</a:t>
            </a:r>
            <a:r>
              <a:rPr lang="es-ES" sz="800" dirty="0" smtClean="0"/>
              <a:t>.- Economía de la Empresa</a:t>
            </a:r>
          </a:p>
          <a:p>
            <a:r>
              <a:rPr lang="es-ES" sz="800" b="1" dirty="0" smtClean="0">
                <a:solidFill>
                  <a:schemeClr val="tx1"/>
                </a:solidFill>
              </a:rPr>
              <a:t>DC</a:t>
            </a:r>
            <a:r>
              <a:rPr lang="es-ES" sz="800" dirty="0" smtClean="0"/>
              <a:t>.- Derecho Civil Patrimonial</a:t>
            </a:r>
          </a:p>
          <a:p>
            <a:r>
              <a:rPr lang="es-ES" sz="800" b="1" dirty="0" smtClean="0"/>
              <a:t>IE.- </a:t>
            </a:r>
            <a:r>
              <a:rPr lang="es-ES" sz="800" dirty="0" smtClean="0"/>
              <a:t>Introducción a la Economía</a:t>
            </a:r>
          </a:p>
          <a:p>
            <a:r>
              <a:rPr lang="es-ES" sz="800" b="1" dirty="0" smtClean="0"/>
              <a:t>HS.- </a:t>
            </a:r>
            <a:r>
              <a:rPr lang="es-ES" sz="800" dirty="0" smtClean="0"/>
              <a:t>Historia Económica y Social</a:t>
            </a:r>
          </a:p>
          <a:p>
            <a:r>
              <a:rPr lang="es-ES" sz="800" b="1" dirty="0" smtClean="0"/>
              <a:t>TD.- </a:t>
            </a:r>
            <a:r>
              <a:rPr lang="es-ES" sz="800" dirty="0" smtClean="0"/>
              <a:t>Teoría del Derecho</a:t>
            </a:r>
            <a:endParaRPr lang="es-ES" sz="800" dirty="0"/>
          </a:p>
        </p:txBody>
      </p:sp>
      <p:cxnSp>
        <p:nvCxnSpPr>
          <p:cNvPr id="81" name="80 Conector recto"/>
          <p:cNvCxnSpPr/>
          <p:nvPr/>
        </p:nvCxnSpPr>
        <p:spPr>
          <a:xfrm rot="5400000">
            <a:off x="2069496" y="4219727"/>
            <a:ext cx="0" cy="540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2304008" y="4023573"/>
            <a:ext cx="0" cy="468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5400000">
            <a:off x="2163223" y="4286669"/>
            <a:ext cx="0" cy="720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2523223" y="4023573"/>
            <a:ext cx="0" cy="648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7 Rectángulo"/>
          <p:cNvSpPr/>
          <p:nvPr/>
        </p:nvSpPr>
        <p:spPr>
          <a:xfrm>
            <a:off x="2065739" y="1180706"/>
            <a:ext cx="1058414" cy="4857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HM2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9" name="7 Rectángulo"/>
          <p:cNvSpPr/>
          <p:nvPr/>
        </p:nvSpPr>
        <p:spPr>
          <a:xfrm>
            <a:off x="3327420" y="1179772"/>
            <a:ext cx="997506" cy="4857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HM3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17562" y="438823"/>
            <a:ext cx="2434617" cy="4420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DM8-9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17561" y="1175108"/>
            <a:ext cx="4009571" cy="4420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HM8-9-10A - HM8-9-10B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417564" y="2763437"/>
            <a:ext cx="1109590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IMI8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1417563" y="3564438"/>
            <a:ext cx="1109591" cy="44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EE8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1424580" y="4313814"/>
            <a:ext cx="1063806" cy="44209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DC8</a:t>
            </a:r>
          </a:p>
        </p:txBody>
      </p:sp>
      <p:sp>
        <p:nvSpPr>
          <p:cNvPr id="72" name="71 Rectángulo"/>
          <p:cNvSpPr/>
          <p:nvPr/>
        </p:nvSpPr>
        <p:spPr>
          <a:xfrm>
            <a:off x="1424579" y="4971474"/>
            <a:ext cx="1063807" cy="44209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IEC8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1417563" y="5645197"/>
            <a:ext cx="1070823" cy="44372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HS8</a:t>
            </a:r>
          </a:p>
        </p:txBody>
      </p:sp>
      <p:sp>
        <p:nvSpPr>
          <p:cNvPr id="74" name="73 Rectángulo"/>
          <p:cNvSpPr/>
          <p:nvPr/>
        </p:nvSpPr>
        <p:spPr>
          <a:xfrm>
            <a:off x="1417564" y="6312860"/>
            <a:ext cx="1070822" cy="4420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bg1"/>
                </a:solidFill>
              </a:rPr>
              <a:t>TD8</a:t>
            </a:r>
          </a:p>
        </p:txBody>
      </p:sp>
      <p:cxnSp>
        <p:nvCxnSpPr>
          <p:cNvPr id="100" name="99 Conector recto"/>
          <p:cNvCxnSpPr/>
          <p:nvPr/>
        </p:nvCxnSpPr>
        <p:spPr>
          <a:xfrm>
            <a:off x="2159992" y="4006533"/>
            <a:ext cx="0" cy="288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>
            <a:off x="1627601" y="4763902"/>
            <a:ext cx="0" cy="180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106 Conector recto"/>
          <p:cNvCxnSpPr/>
          <p:nvPr/>
        </p:nvCxnSpPr>
        <p:spPr>
          <a:xfrm>
            <a:off x="1627601" y="5427045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107 Conector recto"/>
          <p:cNvCxnSpPr/>
          <p:nvPr/>
        </p:nvCxnSpPr>
        <p:spPr>
          <a:xfrm>
            <a:off x="1627601" y="6091812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108 Conector recto"/>
          <p:cNvCxnSpPr/>
          <p:nvPr/>
        </p:nvCxnSpPr>
        <p:spPr>
          <a:xfrm>
            <a:off x="1627601" y="3982243"/>
            <a:ext cx="0" cy="331571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5119069" y="5205997"/>
            <a:ext cx="1032564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5119069" y="5574951"/>
            <a:ext cx="1032564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5119069" y="4837042"/>
            <a:ext cx="1032564" cy="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387" name="131 CuadroTexto"/>
          <p:cNvSpPr txBox="1">
            <a:spLocks noChangeArrowheads="1"/>
          </p:cNvSpPr>
          <p:nvPr/>
        </p:nvSpPr>
        <p:spPr bwMode="auto">
          <a:xfrm>
            <a:off x="6310892" y="4615995"/>
            <a:ext cx="3493216" cy="3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78" tIns="46639" rIns="93278" bIns="46639">
            <a:spAutoFit/>
          </a:bodyPr>
          <a:lstStyle/>
          <a:p>
            <a:r>
              <a:rPr lang="es-ES" b="1">
                <a:solidFill>
                  <a:srgbClr val="CC3300"/>
                </a:solidFill>
                <a:latin typeface="Calibri" pitchFamily="34" charset="0"/>
              </a:rPr>
              <a:t>Grado en ADE y Economía</a:t>
            </a:r>
          </a:p>
        </p:txBody>
      </p:sp>
      <p:sp>
        <p:nvSpPr>
          <p:cNvPr id="14388" name="132 CuadroTexto"/>
          <p:cNvSpPr txBox="1">
            <a:spLocks noChangeArrowheads="1"/>
          </p:cNvSpPr>
          <p:nvPr/>
        </p:nvSpPr>
        <p:spPr bwMode="auto">
          <a:xfrm>
            <a:off x="6310892" y="4984951"/>
            <a:ext cx="3769733" cy="378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78" tIns="46639" rIns="93278" bIns="46639">
            <a:spAutoFit/>
          </a:bodyPr>
          <a:lstStyle/>
          <a:p>
            <a:r>
              <a:rPr lang="es-ES" b="1">
                <a:latin typeface="Calibri" pitchFamily="34" charset="0"/>
              </a:rPr>
              <a:t>Grado en Contabilidad y Finanzas</a:t>
            </a:r>
          </a:p>
        </p:txBody>
      </p:sp>
      <p:sp>
        <p:nvSpPr>
          <p:cNvPr id="134" name="133 CuadroTexto"/>
          <p:cNvSpPr txBox="1"/>
          <p:nvPr/>
        </p:nvSpPr>
        <p:spPr>
          <a:xfrm>
            <a:off x="6310892" y="5353905"/>
            <a:ext cx="3769733" cy="661518"/>
          </a:xfrm>
          <a:prstGeom prst="rect">
            <a:avLst/>
          </a:prstGeom>
          <a:noFill/>
        </p:spPr>
        <p:txBody>
          <a:bodyPr lIns="93278" tIns="46639" rIns="93278" bIns="4663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Grado en Relaciones Laborales y Recursos Humanos</a:t>
            </a:r>
          </a:p>
        </p:txBody>
      </p:sp>
      <p:sp>
        <p:nvSpPr>
          <p:cNvPr id="93" name="92 Rectángulo redondeado"/>
          <p:cNvSpPr/>
          <p:nvPr/>
        </p:nvSpPr>
        <p:spPr>
          <a:xfrm>
            <a:off x="1021997" y="4061794"/>
            <a:ext cx="316769" cy="22104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R8</a:t>
            </a:r>
          </a:p>
        </p:txBody>
      </p:sp>
      <p:sp>
        <p:nvSpPr>
          <p:cNvPr id="63" name="62 Rectángulo redondeado"/>
          <p:cNvSpPr/>
          <p:nvPr/>
        </p:nvSpPr>
        <p:spPr>
          <a:xfrm>
            <a:off x="5434090" y="4534734"/>
            <a:ext cx="317536" cy="221175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rgbClr val="CC3300"/>
                </a:solidFill>
              </a:rPr>
              <a:t>A</a:t>
            </a:r>
            <a:endParaRPr lang="es-ES" dirty="0">
              <a:solidFill>
                <a:srgbClr val="CC3300"/>
              </a:solidFill>
            </a:endParaRPr>
          </a:p>
        </p:txBody>
      </p:sp>
      <p:sp>
        <p:nvSpPr>
          <p:cNvPr id="65" name="64 Rectángulo redondeado"/>
          <p:cNvSpPr/>
          <p:nvPr/>
        </p:nvSpPr>
        <p:spPr>
          <a:xfrm>
            <a:off x="5437232" y="5280153"/>
            <a:ext cx="317536" cy="221175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R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6" name="65 Rectángulo redondeado"/>
          <p:cNvSpPr/>
          <p:nvPr/>
        </p:nvSpPr>
        <p:spPr>
          <a:xfrm>
            <a:off x="5431577" y="4900440"/>
            <a:ext cx="317536" cy="2211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9" name="68 Rectángulo"/>
          <p:cNvSpPr/>
          <p:nvPr/>
        </p:nvSpPr>
        <p:spPr>
          <a:xfrm>
            <a:off x="1417563" y="1974790"/>
            <a:ext cx="3982789" cy="44372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M8-9-10A - M8-9-10B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75" name="74 Conector recto"/>
          <p:cNvCxnSpPr/>
          <p:nvPr/>
        </p:nvCxnSpPr>
        <p:spPr>
          <a:xfrm>
            <a:off x="2155699" y="2417171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1673900" y="880918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1673900" y="2431866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1653829" y="3214648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2" name="104 Rectángulo redondeado"/>
          <p:cNvSpPr/>
          <p:nvPr/>
        </p:nvSpPr>
        <p:spPr>
          <a:xfrm>
            <a:off x="1179998" y="3294522"/>
            <a:ext cx="317536" cy="221175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dirty="0" smtClean="0">
                <a:solidFill>
                  <a:srgbClr val="CC3300"/>
                </a:solidFill>
              </a:rPr>
              <a:t>A8</a:t>
            </a:r>
          </a:p>
        </p:txBody>
      </p:sp>
      <p:sp>
        <p:nvSpPr>
          <p:cNvPr id="113" name="98 Título"/>
          <p:cNvSpPr>
            <a:spLocks noGrp="1"/>
          </p:cNvSpPr>
          <p:nvPr/>
        </p:nvSpPr>
        <p:spPr bwMode="auto">
          <a:xfrm>
            <a:off x="2736059" y="6165157"/>
            <a:ext cx="7118970" cy="589799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3278" tIns="46639" rIns="93278" bIns="46639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Primer semestre – Líneas horarias de la tarde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14" name="98 Título"/>
          <p:cNvSpPr>
            <a:spLocks noGrp="1"/>
          </p:cNvSpPr>
          <p:nvPr/>
        </p:nvSpPr>
        <p:spPr bwMode="auto">
          <a:xfrm>
            <a:off x="2736059" y="6091126"/>
            <a:ext cx="2880317" cy="22774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3278" tIns="46639" rIns="93278" bIns="4663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 smtClean="0">
                <a:solidFill>
                  <a:schemeClr val="bg1"/>
                </a:solidFill>
              </a:rPr>
              <a:t>Facultad de Economía y Empresa    </a:t>
            </a:r>
            <a:r>
              <a:rPr lang="es-ES" sz="900" b="1" dirty="0" smtClean="0">
                <a:solidFill>
                  <a:schemeClr val="bg1"/>
                </a:solidFill>
              </a:rPr>
              <a:t>2023-2024   </a:t>
            </a:r>
            <a:r>
              <a:rPr lang="es-ES" sz="900" b="1" dirty="0" smtClean="0">
                <a:solidFill>
                  <a:schemeClr val="bg1"/>
                </a:solidFill>
              </a:rPr>
              <a:t>1º curso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768504" y="1497559"/>
            <a:ext cx="3035604" cy="120032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800" b="1" dirty="0" smtClean="0">
                <a:solidFill>
                  <a:prstClr val="black"/>
                </a:solidFill>
                <a:latin typeface="Calibri"/>
              </a:rPr>
              <a:t>DM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.- Introducción al Derecho Patrimonial, Civil y Mercantil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HM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.- Historia Económica Mundial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M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.- Matemáticas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IMI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.- Introducción a la Microeconomía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EE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.- Economía de la Empresa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DC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.- Derecho Civil Patrimonial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IE.- 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Introducción a la Economía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HS.- 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Historia Económica y Social</a:t>
            </a:r>
          </a:p>
          <a:p>
            <a:pPr lvl="0"/>
            <a:r>
              <a:rPr lang="es-ES" sz="800" b="1" dirty="0">
                <a:solidFill>
                  <a:prstClr val="black"/>
                </a:solidFill>
                <a:latin typeface="Calibri"/>
              </a:rPr>
              <a:t>TD.- </a:t>
            </a:r>
            <a:r>
              <a:rPr lang="es-ES" sz="800" dirty="0">
                <a:solidFill>
                  <a:prstClr val="black"/>
                </a:solidFill>
                <a:latin typeface="Calibri"/>
              </a:rPr>
              <a:t>Teoría del </a:t>
            </a:r>
            <a:r>
              <a:rPr lang="es-ES" sz="800" dirty="0" smtClean="0">
                <a:solidFill>
                  <a:prstClr val="black"/>
                </a:solidFill>
                <a:latin typeface="Calibri"/>
              </a:rPr>
              <a:t>Derecho</a:t>
            </a:r>
            <a:endParaRPr lang="es-ES" sz="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0" name="79 Conector recto"/>
          <p:cNvCxnSpPr/>
          <p:nvPr/>
        </p:nvCxnSpPr>
        <p:spPr>
          <a:xfrm>
            <a:off x="2159992" y="1630229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2159992" y="3224869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1673900" y="1637309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8" name="104 Rectángulo redondeado"/>
          <p:cNvSpPr/>
          <p:nvPr/>
        </p:nvSpPr>
        <p:spPr>
          <a:xfrm>
            <a:off x="2304008" y="4061283"/>
            <a:ext cx="379594" cy="2211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4392242" y="3573163"/>
            <a:ext cx="1044990" cy="433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EE10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4392242" y="2762207"/>
            <a:ext cx="1039336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IMI10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2792501" y="2753112"/>
            <a:ext cx="1059678" cy="443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IMI9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81" name="80 Rectángulo"/>
          <p:cNvSpPr/>
          <p:nvPr/>
        </p:nvSpPr>
        <p:spPr>
          <a:xfrm>
            <a:off x="2792500" y="3561302"/>
            <a:ext cx="1059677" cy="436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bg1"/>
                </a:solidFill>
              </a:rPr>
              <a:t>EE9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84" name="83 Conector recto"/>
          <p:cNvCxnSpPr/>
          <p:nvPr/>
        </p:nvCxnSpPr>
        <p:spPr>
          <a:xfrm>
            <a:off x="3241591" y="1630229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3254207" y="3205928"/>
            <a:ext cx="0" cy="360000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8" name="87 Rectángulo redondeado"/>
          <p:cNvSpPr/>
          <p:nvPr/>
        </p:nvSpPr>
        <p:spPr>
          <a:xfrm>
            <a:off x="2736059" y="3294395"/>
            <a:ext cx="360038" cy="211292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rgbClr val="CC3300"/>
                </a:solidFill>
              </a:rPr>
              <a:t>A9</a:t>
            </a:r>
          </a:p>
        </p:txBody>
      </p:sp>
      <p:cxnSp>
        <p:nvCxnSpPr>
          <p:cNvPr id="97" name="96 Conector recto"/>
          <p:cNvCxnSpPr/>
          <p:nvPr/>
        </p:nvCxnSpPr>
        <p:spPr>
          <a:xfrm>
            <a:off x="3241591" y="879294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3241591" y="2407353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>
            <a:off x="2493805" y="4667541"/>
            <a:ext cx="1080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>
            <a:off x="3537805" y="3997325"/>
            <a:ext cx="0" cy="678984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flipH="1">
            <a:off x="3528144" y="3196833"/>
            <a:ext cx="6372" cy="349387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3534516" y="2438955"/>
            <a:ext cx="0" cy="2880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109 Conector recto"/>
          <p:cNvCxnSpPr/>
          <p:nvPr/>
        </p:nvCxnSpPr>
        <p:spPr>
          <a:xfrm>
            <a:off x="3537805" y="1644843"/>
            <a:ext cx="0" cy="33157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" name="111 Rectángulo"/>
          <p:cNvSpPr/>
          <p:nvPr/>
        </p:nvSpPr>
        <p:spPr>
          <a:xfrm>
            <a:off x="4392242" y="438823"/>
            <a:ext cx="1008110" cy="4420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8" tIns="46639" rIns="93278" bIns="4663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/>
                </a:solidFill>
              </a:rPr>
              <a:t>DM10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15" name="114 Conector recto"/>
          <p:cNvCxnSpPr/>
          <p:nvPr/>
        </p:nvCxnSpPr>
        <p:spPr>
          <a:xfrm>
            <a:off x="4891188" y="898957"/>
            <a:ext cx="0" cy="295814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>
            <a:off x="4891188" y="1628335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116 Conector recto"/>
          <p:cNvCxnSpPr/>
          <p:nvPr/>
        </p:nvCxnSpPr>
        <p:spPr>
          <a:xfrm>
            <a:off x="4877610" y="2417170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4902485" y="3223760"/>
            <a:ext cx="0" cy="331571"/>
          </a:xfrm>
          <a:prstGeom prst="line">
            <a:avLst/>
          </a:prstGeom>
          <a:ln w="63500">
            <a:solidFill>
              <a:srgbClr val="CC33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9" name="104 Rectángulo redondeado"/>
          <p:cNvSpPr/>
          <p:nvPr/>
        </p:nvSpPr>
        <p:spPr>
          <a:xfrm>
            <a:off x="4392242" y="3294522"/>
            <a:ext cx="360038" cy="206697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sz="1600" dirty="0" smtClean="0">
                <a:solidFill>
                  <a:srgbClr val="CC3300"/>
                </a:solidFill>
              </a:rPr>
              <a:t>A10</a:t>
            </a:r>
          </a:p>
        </p:txBody>
      </p:sp>
      <p:sp>
        <p:nvSpPr>
          <p:cNvPr id="120" name="104 Rectángulo redondeado"/>
          <p:cNvSpPr/>
          <p:nvPr/>
        </p:nvSpPr>
        <p:spPr>
          <a:xfrm>
            <a:off x="3672160" y="4213683"/>
            <a:ext cx="360038" cy="2211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C9</a:t>
            </a:r>
          </a:p>
        </p:txBody>
      </p:sp>
      <p:cxnSp>
        <p:nvCxnSpPr>
          <p:cNvPr id="121" name="120 Conector recto"/>
          <p:cNvCxnSpPr/>
          <p:nvPr/>
        </p:nvCxnSpPr>
        <p:spPr>
          <a:xfrm>
            <a:off x="2505526" y="4434858"/>
            <a:ext cx="466735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>
            <a:off x="2995997" y="3988557"/>
            <a:ext cx="0" cy="481161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3" name="122 Rectángulo redondeado"/>
          <p:cNvSpPr/>
          <p:nvPr/>
        </p:nvSpPr>
        <p:spPr>
          <a:xfrm>
            <a:off x="3096096" y="4214194"/>
            <a:ext cx="360040" cy="22104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724" rIns="0" bIns="367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R9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2159992" y="6088917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2168343" y="5424149"/>
            <a:ext cx="0" cy="22104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2152398" y="4763902"/>
            <a:ext cx="0" cy="18000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237</Words>
  <Application>Microsoft Office PowerPoint</Application>
  <PresentationFormat>Personalizado</PresentationFormat>
  <Paragraphs>85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SECCION DE ASUNTOS GENERALES DEL CAMPUS CRISTO A</cp:lastModifiedBy>
  <cp:revision>85</cp:revision>
  <cp:lastPrinted>2019-03-21T09:41:04Z</cp:lastPrinted>
  <dcterms:created xsi:type="dcterms:W3CDTF">2012-04-23T20:38:12Z</dcterms:created>
  <dcterms:modified xsi:type="dcterms:W3CDTF">2023-05-03T07:25:13Z</dcterms:modified>
</cp:coreProperties>
</file>